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20.xml.rels" ContentType="application/vnd.openxmlformats-package.relationships+xml"/>
  <Override PartName="/ppt/slides/_rels/slide16.xml.rels" ContentType="application/vnd.openxmlformats-package.relationships+xml"/>
  <Override PartName="/ppt/slides/_rels/slide15.xml.rels" ContentType="application/vnd.openxmlformats-package.relationships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2.xml.rels" ContentType="application/vnd.openxmlformats-package.relationships+xml"/>
  <Override PartName="/ppt/slides/_rels/slide18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7.xml.rels" ContentType="application/vnd.openxmlformats-package.relationships+xml"/>
  <Override PartName="/ppt/slides/_rels/slide10.xml.rels" ContentType="application/vnd.openxmlformats-package.relationships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9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20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6.png" ContentType="image/png"/>
  <Override PartName="/ppt/media/image25.png" ContentType="image/png"/>
  <Override PartName="/ppt/media/image24.png" ContentType="image/png"/>
  <Override PartName="/ppt/media/image9.png" ContentType="image/png"/>
  <Override PartName="/ppt/media/image10.png" ContentType="image/png"/>
  <Override PartName="/ppt/media/image23.png" ContentType="image/png"/>
  <Override PartName="/ppt/media/image8.png" ContentType="image/png"/>
  <Override PartName="/ppt/media/image1.png" ContentType="image/png"/>
  <Override PartName="/ppt/media/image6.png" ContentType="image/png"/>
  <Override PartName="/ppt/media/image21.png" ContentType="image/png"/>
  <Override PartName="/ppt/media/image2.png" ContentType="image/png"/>
  <Override PartName="/ppt/media/image7.png" ContentType="image/png"/>
  <Override PartName="/ppt/media/image22.png" ContentType="image/png"/>
  <Override PartName="/ppt/media/image3.png" ContentType="image/png"/>
  <Override PartName="/ppt/media/image4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media/image5.png" ContentType="image/png"/>
  <Override PartName="/ppt/media/image20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44720" y="3297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553284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5532840" y="3297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144720" y="3297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144720" y="1024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675520" y="1024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675520" y="1024560"/>
            <a:ext cx="5452920" cy="4350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144720" y="1024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532840" y="1024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144720" y="108720"/>
            <a:ext cx="11941200" cy="327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144720" y="3297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5532840" y="1024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144720" y="1024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553284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5532840" y="3297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53284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144720" y="3297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144720" y="3297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53284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532840" y="3297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144720" y="3297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144720" y="1024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2675520" y="1024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tretch/>
        </p:blipFill>
        <p:spPr>
          <a:xfrm>
            <a:off x="2675520" y="1024560"/>
            <a:ext cx="5452920" cy="4350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5532840" y="1024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144720" y="108720"/>
            <a:ext cx="11941200" cy="32738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144720" y="3297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5532840" y="1024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553284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5532840" y="3297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14472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5532840" y="1024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144720" y="3297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b="0" lang="en-US" sz="6000" spc="-1" strike="noStrike">
                <a:solidFill>
                  <a:srgbClr val="e7e6e6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9/29/19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562D1CB7-2809-4C25-956B-3F0CB0E261E4}" type="slidenum"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outline text format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Second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Third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Fourth Outline Level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solidFill>
            <a:srgbClr val="eaf1f4">
              <a:alpha val="9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144720" y="108720"/>
            <a:ext cx="11941200" cy="70596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144720" y="1024560"/>
            <a:ext cx="10515240" cy="43509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Second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Third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Seventh Outline LevelClick to edit Master text styles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Third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3" marL="16002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Fourth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4" marL="20574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Fifth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9/29/19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C87CF8C8-B0C3-479E-89D5-40E18DBB34AC}" type="slidenum">
              <a:rPr b="0" lang="en-US" sz="1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hyperlink" Target="mailto:simon.fischer@cefas.co.uk" TargetMode="External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image" Target="../media/image20.png"/><Relationship Id="rId3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image" Target="../media/image22.png"/><Relationship Id="rId3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image" Target="../media/image26.png"/><Relationship Id="rId3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slideLayout" Target="../slideLayouts/slideLayout13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1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0" y="1163520"/>
            <a:ext cx="12191760" cy="3380040"/>
          </a:xfrm>
          <a:prstGeom prst="rect">
            <a:avLst/>
          </a:prstGeom>
          <a:solidFill>
            <a:srgbClr val="eaf1f4">
              <a:alpha val="65000"/>
            </a:srgbClr>
          </a:solid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Linking the performance of a data-limited empirical catch rule to life-history traits 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36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updates for WKLIFE IX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en-US" sz="1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Simon H. Fischer</a:t>
            </a:r>
            <a:r>
              <a:rPr b="1" lang="en-US" sz="1400" spc="-1" strike="noStrike" baseline="30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1,2</a:t>
            </a:r>
            <a:r>
              <a:rPr b="1" lang="en-US" sz="1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, José A. A. De Oliveira</a:t>
            </a:r>
            <a:r>
              <a:rPr b="1" lang="en-US" sz="1400" spc="-1" strike="noStrike" baseline="30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1</a:t>
            </a:r>
            <a:r>
              <a:rPr b="1" lang="en-US" sz="1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, Laurence T. Kell</a:t>
            </a:r>
            <a:r>
              <a:rPr b="1" lang="en-US" sz="1400" spc="-1" strike="noStrike" baseline="30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2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400" spc="-1" strike="noStrike" baseline="30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1</a:t>
            </a:r>
            <a:r>
              <a:rPr b="1" lang="en-US" sz="1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Centre for Environment, Fisheries and Aquaculture Science (Cefas), UK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400" spc="-1" strike="noStrike" baseline="30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2</a:t>
            </a:r>
            <a:r>
              <a:rPr b="1" lang="en-US" sz="1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Centre for Environmental Policy, Imperial College London, UK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en-US" sz="1400" spc="-1" strike="noStrike" u="sng">
                <a:solidFill>
                  <a:srgbClr val="182854"/>
                </a:solidFill>
                <a:uFill>
                  <a:solidFill>
                    <a:srgbClr val="ffffff"/>
                  </a:solidFill>
                </a:uFill>
                <a:latin typeface="Open Sans"/>
                <a:hlinkClick r:id="rId2"/>
              </a:rPr>
              <a:t>simon.fischer@cefas.co.uk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r">
              <a:lnSpc>
                <a:spcPct val="100000"/>
              </a:lnSpc>
            </a:pP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1122840" y="5183280"/>
            <a:ext cx="845388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i="1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  <a:ea typeface="Calibri"/>
              </a:rPr>
              <a:t>World Class Science for the Marine and Freshwater Environment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1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18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5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issues raised: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457200" indent="-456840">
              <a:lnSpc>
                <a:spcPct val="150000"/>
              </a:lnSpc>
              <a:buClr>
                <a:srgbClr val="0c142a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constant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=0.75, should be species specific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more scenarios: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higher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=0.9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higher recruitment uncertainty, double sd=0.3 to sd=0.6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pic>
        <p:nvPicPr>
          <p:cNvPr id="119" name="Picture 5" descr=""/>
          <p:cNvPicPr/>
          <p:nvPr/>
        </p:nvPicPr>
        <p:blipFill>
          <a:blip r:embed="rId1"/>
          <a:stretch/>
        </p:blipFill>
        <p:spPr>
          <a:xfrm>
            <a:off x="1522800" y="0"/>
            <a:ext cx="914616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9" dur="indefinite" restart="never" nodeType="tmRoot">
          <p:childTnLst>
            <p:seq>
              <p:cTn id="6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1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21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5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issues raised: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457200" indent="-456840">
              <a:lnSpc>
                <a:spcPct val="150000"/>
              </a:lnSpc>
              <a:buClr>
                <a:srgbClr val="0c142a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constant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=0.75, should be species specific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more scenarios: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higher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=0.9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higher recruitment uncertainty, double sd=0.3 to sd=0.6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pic>
        <p:nvPicPr>
          <p:cNvPr id="122" name="Picture 4" descr=""/>
          <p:cNvPicPr/>
          <p:nvPr/>
        </p:nvPicPr>
        <p:blipFill>
          <a:blip r:embed="rId1"/>
          <a:stretch/>
        </p:blipFill>
        <p:spPr>
          <a:xfrm>
            <a:off x="0" y="293760"/>
            <a:ext cx="12191760" cy="3247920"/>
          </a:xfrm>
          <a:prstGeom prst="rect">
            <a:avLst/>
          </a:prstGeom>
          <a:ln>
            <a:noFill/>
          </a:ln>
        </p:spPr>
      </p:pic>
      <p:pic>
        <p:nvPicPr>
          <p:cNvPr id="123" name="Picture 7" descr=""/>
          <p:cNvPicPr/>
          <p:nvPr/>
        </p:nvPicPr>
        <p:blipFill>
          <a:blip r:embed="rId2"/>
          <a:stretch/>
        </p:blipFill>
        <p:spPr>
          <a:xfrm>
            <a:off x="0" y="3561480"/>
            <a:ext cx="12191760" cy="32479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1" dur="indefinite" restart="never" nodeType="tmRoot">
          <p:childTnLst>
            <p:seq>
              <p:cTn id="6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1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25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457200" indent="-456840">
              <a:lnSpc>
                <a:spcPct val="150000"/>
              </a:lnSpc>
              <a:buClr>
                <a:srgbClr val="0c142a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constant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=0.75, should be species specific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conclusions: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SSB trends similar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stocks with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≥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0.38 still collapse, even earlier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sandeel (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=1) differs, but only because catch rule fails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summary statistics similar, no major trend/bias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repeating penalised regression model: still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most important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conclusion hold sensitivity test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timing>
    <p:tnLst>
      <p:par>
        <p:cTn id="63" dur="indefinite" restart="never" nodeType="tmRoot">
          <p:childTnLst>
            <p:seq>
              <p:cTn id="6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paper submitted to ICES Journal of Marine Science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27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5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issues raised (II):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457200" indent="-456840">
              <a:lnSpc>
                <a:spcPct val="150000"/>
              </a:lnSpc>
              <a:buClr>
                <a:srgbClr val="0c142a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constant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=0.75, should be species specific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2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29" name="TextShape 2"/>
          <p:cNvSpPr txBox="1"/>
          <p:nvPr/>
        </p:nvSpPr>
        <p:spPr>
          <a:xfrm>
            <a:off x="144720" y="1024560"/>
            <a:ext cx="702720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data-limited stocks: steepness unknown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no clear relationship between </a:t>
            </a:r>
            <a:r>
              <a:rPr b="0" i="1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and life-history 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i="1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 adopted from Jardim et </a:t>
            </a:r>
            <a:r>
              <a:rPr b="0" i="1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al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. (2015)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Myers et </a:t>
            </a:r>
            <a:r>
              <a:rPr b="0" i="1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al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. (1999) estimated h for 57 species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Wiff et </a:t>
            </a:r>
            <a:r>
              <a:rPr b="0" i="1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al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. (2018) meta-analysis links h to L</a:t>
            </a:r>
            <a:r>
              <a:rPr b="0" lang="en-US" sz="2400" spc="-1" strike="noStrike" baseline="-25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50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/L</a:t>
            </a:r>
            <a:r>
              <a:rPr b="0" lang="en-US" sz="2400" spc="-1" strike="noStrike" baseline="-25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inf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via Logit link, but high uncertainty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30" name="CustomShape 3"/>
          <p:cNvSpPr/>
          <p:nvPr/>
        </p:nvSpPr>
        <p:spPr>
          <a:xfrm>
            <a:off x="18360" y="5685480"/>
            <a:ext cx="7153560" cy="118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Jardim et al. 2015. Harvest control rules for data limited stocks using length-based reference points and survey biomass indices. FishRes 171.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Myers et al. 1999. Maximum reproductive rate of fish at low population sizes. Can. J. Fish. Aquat. Sci. 56.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2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Wiff et al. 2018. Estimating steepness of the stock-recruitment relationship in Chilean fish stocks using meta-analysis. FishRes 200.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31" name="Picture 4" descr=""/>
          <p:cNvPicPr/>
          <p:nvPr/>
        </p:nvPicPr>
        <p:blipFill>
          <a:blip r:embed="rId1"/>
          <a:stretch/>
        </p:blipFill>
        <p:spPr>
          <a:xfrm>
            <a:off x="7343640" y="108720"/>
            <a:ext cx="4742280" cy="3314160"/>
          </a:xfrm>
          <a:prstGeom prst="rect">
            <a:avLst/>
          </a:prstGeom>
          <a:ln>
            <a:noFill/>
          </a:ln>
        </p:spPr>
      </p:pic>
      <p:pic>
        <p:nvPicPr>
          <p:cNvPr id="132" name="Picture 5" descr=""/>
          <p:cNvPicPr/>
          <p:nvPr/>
        </p:nvPicPr>
        <p:blipFill>
          <a:blip r:embed="rId2"/>
          <a:stretch/>
        </p:blipFill>
        <p:spPr>
          <a:xfrm>
            <a:off x="7067520" y="1980360"/>
            <a:ext cx="4503600" cy="47152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65" dur="indefinite" restart="never" nodeType="tmRoot">
          <p:childTnLst>
            <p:seq>
              <p:cTn id="66" dur="indefinite" nodeType="mainSeq">
                <p:childTnLst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89" end="1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130" end="17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>
                                            <p:txEl>
                                              <p:pRg st="177" end="26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2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34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2 more scenarios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link  to , even without any evidence: 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linear increase in , lowest  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Wingdings"/>
              </a:rPr>
              <a:t>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, highest  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Wingdings"/>
              </a:rPr>
              <a:t>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use Wiff et </a:t>
            </a:r>
            <a:r>
              <a:rPr b="0" i="1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al.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(2018): 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	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35" name="TextShape 3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txBody>
          <a:bodyPr/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 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graphicFrame>
        <p:nvGraphicFramePr>
          <p:cNvPr id="136" name="Table 4"/>
          <p:cNvGraphicFramePr/>
          <p:nvPr/>
        </p:nvGraphicFramePr>
        <p:xfrm>
          <a:off x="857880" y="3200400"/>
          <a:ext cx="10515240" cy="2075040"/>
        </p:xfrm>
        <a:graphic>
          <a:graphicData uri="http://schemas.openxmlformats.org/drawingml/2006/table">
            <a:tbl>
              <a:tblPr/>
              <a:tblGrid>
                <a:gridCol w="1459080"/>
                <a:gridCol w="603720"/>
                <a:gridCol w="603720"/>
                <a:gridCol w="603720"/>
                <a:gridCol w="603720"/>
                <a:gridCol w="603720"/>
                <a:gridCol w="603720"/>
                <a:gridCol w="603720"/>
                <a:gridCol w="603720"/>
                <a:gridCol w="603720"/>
                <a:gridCol w="603720"/>
                <a:gridCol w="603720"/>
                <a:gridCol w="603720"/>
                <a:gridCol w="603720"/>
                <a:gridCol w="603720"/>
                <a:gridCol w="604080"/>
              </a:tblGrid>
              <a:tr h="275040"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stock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ang3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rjc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smn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wlf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meg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lin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rjc2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syc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sdv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ang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ang2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pol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had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nep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mut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</a:tr>
              <a:tr h="275040"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k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0.08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0.09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0.11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0.11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0.12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0.14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0.14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0.15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0.15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0.18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0.18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0.19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0.21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</a:tr>
              <a:tr h="275040"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 default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</a:tr>
              <a:tr h="275040"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h~L50/Linf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0.91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0.80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0.83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0.82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0.84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</a:tr>
              <a:tr h="275040"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h~k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</a:tr>
              <a:tr h="346680"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</a:tr>
              <a:tr h="275040"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stock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sbb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ple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syc2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arg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tur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gut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whg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bll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lem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ane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jnd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sar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her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san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</a:tr>
              <a:tr h="540360"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k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0.22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0.23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0.23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0.23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0.32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0.32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0.38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0.38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0.42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0.44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0.47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0.606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1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</a:tr>
              <a:tr h="275040"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 default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</a:tr>
              <a:tr h="275040"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h~L50/Linf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0.48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0.64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</a:tr>
              <a:tr h="275040">
                <a:tc>
                  <a:txBody>
                    <a:bodyPr lIns="9360" rIns="9360" tIns="9360" bIns="0" anchor="b"/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h~k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0.57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0.65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0.66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0.67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0.73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xBody>
                    <a:bodyPr lIns="9360" rIns="9360" tIns="9360" bIns="0" anchor="b"/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en-US" sz="18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Open Sans"/>
                        </a:rPr>
                        <a:t>0.90</a:t>
                      </a:r>
                      <a:endParaRPr b="0" lang="en-US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  <a:tc>
                  <a:tcPr marL="9360" marR="936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7eaee"/>
                    </a:solidFill>
                  </a:tcPr>
                </a:tc>
              </a:tr>
            </a:tbl>
          </a:graphicData>
        </a:graphic>
      </p:graphicFrame>
    </p:spTree>
  </p:cSld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2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pic>
        <p:nvPicPr>
          <p:cNvPr id="138" name="Content Placeholder 4" descr=""/>
          <p:cNvPicPr/>
          <p:nvPr/>
        </p:nvPicPr>
        <p:blipFill>
          <a:blip r:embed="rId1"/>
          <a:stretch/>
        </p:blipFill>
        <p:spPr>
          <a:xfrm>
            <a:off x="1522440" y="0"/>
            <a:ext cx="9146880" cy="6858000"/>
          </a:xfrm>
          <a:prstGeom prst="rect">
            <a:avLst/>
          </a:prstGeom>
          <a:ln>
            <a:noFill/>
          </a:ln>
        </p:spPr>
      </p:pic>
    </p:spTree>
  </p:cSld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2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pic>
        <p:nvPicPr>
          <p:cNvPr id="140" name="Content Placeholder 4" descr=""/>
          <p:cNvPicPr/>
          <p:nvPr/>
        </p:nvPicPr>
        <p:blipFill>
          <a:blip r:embed="rId1"/>
          <a:stretch/>
        </p:blipFill>
        <p:spPr>
          <a:xfrm>
            <a:off x="0" y="279000"/>
            <a:ext cx="12191760" cy="3247920"/>
          </a:xfrm>
          <a:prstGeom prst="rect">
            <a:avLst/>
          </a:prstGeom>
          <a:ln>
            <a:noFill/>
          </a:ln>
        </p:spPr>
      </p:pic>
      <p:pic>
        <p:nvPicPr>
          <p:cNvPr id="141" name="Picture 6" descr=""/>
          <p:cNvPicPr/>
          <p:nvPr/>
        </p:nvPicPr>
        <p:blipFill>
          <a:blip r:embed="rId2"/>
          <a:stretch/>
        </p:blipFill>
        <p:spPr>
          <a:xfrm>
            <a:off x="0" y="3522960"/>
            <a:ext cx="12191760" cy="3247920"/>
          </a:xfrm>
          <a:prstGeom prst="rect">
            <a:avLst/>
          </a:prstGeom>
          <a:ln>
            <a:noFill/>
          </a:ln>
        </p:spPr>
      </p:pic>
    </p:spTree>
  </p:cSld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2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43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457200" indent="-456840">
              <a:lnSpc>
                <a:spcPct val="150000"/>
              </a:lnSpc>
              <a:buClr>
                <a:srgbClr val="0c142a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constant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=0.75, should be species specific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conclusions: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SSB trends similar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stocks with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≤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0.32 almost identical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stocks with 0.38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≤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≤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0.44 transition collapse/delayed/survived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stocks with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≤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0.32 still collapse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sandeel (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=1) differs, but only because catch rule fails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summary statistics similar, no major trend/bias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0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conclusion hold sensitivity test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paper submitted to ICES Journal of Marine Science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45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issues raised (III):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not robust towards steepness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steepness not high enough for </a:t>
            </a:r>
            <a:r>
              <a:rPr b="0" i="1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~</a:t>
            </a:r>
            <a:r>
              <a:rPr b="0" i="1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recruitment to high for sandeel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…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no discussion about performance vs life-history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Test simple empirical catch rule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3925800" y="2158920"/>
            <a:ext cx="3114360" cy="464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3" name="CustomShape 3"/>
          <p:cNvSpPr/>
          <p:nvPr/>
        </p:nvSpPr>
        <p:spPr>
          <a:xfrm>
            <a:off x="3925800" y="2158920"/>
            <a:ext cx="3114360" cy="46440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4"/>
          <p:cNvSpPr/>
          <p:nvPr/>
        </p:nvSpPr>
        <p:spPr>
          <a:xfrm flipH="1">
            <a:off x="1492560" y="2617560"/>
            <a:ext cx="4542840" cy="95184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5" name="CustomShape 5"/>
          <p:cNvSpPr/>
          <p:nvPr/>
        </p:nvSpPr>
        <p:spPr>
          <a:xfrm>
            <a:off x="435600" y="3569760"/>
            <a:ext cx="1895760" cy="1247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stock trend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“</a:t>
            </a:r>
            <a:r>
              <a:rPr b="0" lang="en-US" sz="16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2 over 3” rule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6"/>
          <p:cNvSpPr/>
          <p:nvPr/>
        </p:nvSpPr>
        <p:spPr>
          <a:xfrm>
            <a:off x="486360" y="3569760"/>
            <a:ext cx="1793880" cy="1703880"/>
          </a:xfrm>
          <a:prstGeom prst="rect">
            <a:avLst/>
          </a:prstGeom>
          <a:blipFill>
            <a:blip r:embed="rId2"/>
            <a:stretch>
              <a:fillRect l="-5430" t="-2860" r="-4406" b="0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7" name="CustomShape 7"/>
          <p:cNvSpPr/>
          <p:nvPr/>
        </p:nvSpPr>
        <p:spPr>
          <a:xfrm>
            <a:off x="2770920" y="3618000"/>
            <a:ext cx="4598280" cy="2100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exploitation proxy based on length frequencies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: mean length in catch  above ,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: from BevHolt equ. formula: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</a:t>
            </a:r>
            <a:r>
              <a:rPr b="0" lang="en-US" sz="16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with 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CustomShape 8"/>
          <p:cNvSpPr/>
          <p:nvPr/>
        </p:nvSpPr>
        <p:spPr>
          <a:xfrm>
            <a:off x="2770920" y="3618000"/>
            <a:ext cx="4598280" cy="2480040"/>
          </a:xfrm>
          <a:prstGeom prst="rect">
            <a:avLst/>
          </a:prstGeom>
          <a:blipFill>
            <a:blip r:embed="rId3"/>
            <a:stretch>
              <a:fillRect l="-2116" t="-1963" r="0" b="0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9" name="CustomShape 9"/>
          <p:cNvSpPr/>
          <p:nvPr/>
        </p:nvSpPr>
        <p:spPr>
          <a:xfrm>
            <a:off x="7369560" y="3830040"/>
            <a:ext cx="3013560" cy="1551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biomass safeguard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US" sz="16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: lowest observed value *1.4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CustomShape 10"/>
          <p:cNvSpPr/>
          <p:nvPr/>
        </p:nvSpPr>
        <p:spPr>
          <a:xfrm>
            <a:off x="7369560" y="3830040"/>
            <a:ext cx="3013560" cy="1530360"/>
          </a:xfrm>
          <a:prstGeom prst="rect">
            <a:avLst/>
          </a:prstGeom>
          <a:blipFill>
            <a:blip r:embed="rId4"/>
            <a:stretch>
              <a:fillRect l="-3230" t="-3171" r="0" b="-4374"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 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CustomShape 11"/>
          <p:cNvSpPr/>
          <p:nvPr/>
        </p:nvSpPr>
        <p:spPr>
          <a:xfrm flipH="1">
            <a:off x="5070240" y="2617560"/>
            <a:ext cx="1203120" cy="999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CustomShape 12"/>
          <p:cNvSpPr/>
          <p:nvPr/>
        </p:nvSpPr>
        <p:spPr>
          <a:xfrm>
            <a:off x="6606000" y="2617560"/>
            <a:ext cx="1505160" cy="11527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CustomShape 13"/>
          <p:cNvSpPr/>
          <p:nvPr/>
        </p:nvSpPr>
        <p:spPr>
          <a:xfrm>
            <a:off x="9448920" y="2939760"/>
            <a:ext cx="2637000" cy="821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optional multiplier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4" name="CustomShape 14"/>
          <p:cNvSpPr/>
          <p:nvPr/>
        </p:nvSpPr>
        <p:spPr>
          <a:xfrm>
            <a:off x="6947280" y="2582280"/>
            <a:ext cx="2501280" cy="77256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38160">
            <a:solidFill>
              <a:schemeClr val="bg1"/>
            </a:solidFill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TextShape 15"/>
          <p:cNvSpPr txBox="1"/>
          <p:nvPr/>
        </p:nvSpPr>
        <p:spPr>
          <a:xfrm>
            <a:off x="144720" y="1024560"/>
            <a:ext cx="871380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catch rule 3.2.1 from ICES WKMSYCat34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next?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47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we believe the results are robust to steepness assumptions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no steepness data available &amp; no robust correlations with life-history parameters in empirical data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work is important for ICES WKLIFE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MSE simulation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97" name="TextShape 2"/>
          <p:cNvSpPr txBox="1"/>
          <p:nvPr/>
        </p:nvSpPr>
        <p:spPr>
          <a:xfrm>
            <a:off x="144360" y="1023840"/>
            <a:ext cx="10515240" cy="435240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MSE with Fisheries Library in R (FLR);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simulated 29 data-limited fish stocks based life-history with Flife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input parameters: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von Bertalanffy growth parameters (</a:t>
            </a:r>
            <a:r>
              <a:rPr b="0" i="1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, </a:t>
            </a:r>
            <a:r>
              <a:rPr b="0" i="1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L</a:t>
            </a:r>
            <a:r>
              <a:rPr b="0" i="1" lang="en-US" sz="2200" spc="-1" strike="noStrike" baseline="-25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inf</a:t>
            </a: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, </a:t>
            </a:r>
            <a:r>
              <a:rPr b="0" i="1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</a:t>
            </a:r>
            <a:r>
              <a:rPr b="0" i="1" lang="en-US" sz="2200" spc="-1" strike="noStrike" baseline="-25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0</a:t>
            </a: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)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length weight parameters (</a:t>
            </a:r>
            <a:r>
              <a:rPr b="0" i="1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a</a:t>
            </a: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, </a:t>
            </a:r>
            <a:r>
              <a:rPr b="0" i="1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b</a:t>
            </a: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)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age/length at 50% maturity (</a:t>
            </a:r>
            <a:r>
              <a:rPr b="0" i="1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a</a:t>
            </a:r>
            <a:r>
              <a:rPr b="0" i="1" lang="en-US" sz="2200" spc="-1" strike="noStrike" baseline="-25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50</a:t>
            </a: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)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Beverton-Holt stock recruitment, constant steepness </a:t>
            </a:r>
            <a:r>
              <a:rPr b="0" i="1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age structured operating model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fully stochastic MSE simulation, 500 replicates, 100 year projection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228600" indent="-228240">
              <a:lnSpc>
                <a:spcPct val="10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wide range of stocks &amp; life-histories covered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CustomShape 1"/>
          <p:cNvSpPr/>
          <p:nvPr/>
        </p:nvSpPr>
        <p:spPr>
          <a:xfrm>
            <a:off x="6135120" y="1024560"/>
            <a:ext cx="5950800" cy="435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228600" indent="-228240">
              <a:lnSpc>
                <a:spcPct val="9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penalised regression model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240">
              <a:lnSpc>
                <a:spcPct val="90000"/>
              </a:lnSpc>
              <a:buClr>
                <a:srgbClr val="04274c"/>
              </a:buClr>
              <a:buFont typeface="Arial"/>
              <a:buChar char="•"/>
            </a:pPr>
            <a:r>
              <a:rPr b="0" i="1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most important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99" name="Content Placeholder 3" descr=""/>
          <p:cNvPicPr/>
          <p:nvPr/>
        </p:nvPicPr>
        <p:blipFill>
          <a:blip r:embed="rId1"/>
          <a:stretch/>
        </p:blipFill>
        <p:spPr>
          <a:xfrm>
            <a:off x="2158560" y="814680"/>
            <a:ext cx="7875000" cy="6021360"/>
          </a:xfrm>
          <a:prstGeom prst="rect">
            <a:avLst/>
          </a:prstGeom>
          <a:ln>
            <a:noFill/>
          </a:ln>
        </p:spPr>
      </p:pic>
      <p:pic>
        <p:nvPicPr>
          <p:cNvPr id="100" name="Content Placeholder 3" descr=""/>
          <p:cNvPicPr/>
          <p:nvPr/>
        </p:nvPicPr>
        <p:blipFill>
          <a:blip r:embed="rId2"/>
          <a:stretch/>
        </p:blipFill>
        <p:spPr>
          <a:xfrm>
            <a:off x="144720" y="2898360"/>
            <a:ext cx="5036040" cy="3850560"/>
          </a:xfrm>
          <a:prstGeom prst="rect">
            <a:avLst/>
          </a:prstGeom>
          <a:ln>
            <a:noFill/>
          </a:ln>
        </p:spPr>
      </p:pic>
      <p:sp>
        <p:nvSpPr>
          <p:cNvPr id="101" name="TextShape 2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Main results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pic>
        <p:nvPicPr>
          <p:cNvPr id="102" name="Picture 4" descr=""/>
          <p:cNvPicPr/>
          <p:nvPr/>
        </p:nvPicPr>
        <p:blipFill>
          <a:blip r:embed="rId3"/>
          <a:stretch/>
        </p:blipFill>
        <p:spPr>
          <a:xfrm>
            <a:off x="3668400" y="2160"/>
            <a:ext cx="4855320" cy="6855840"/>
          </a:xfrm>
          <a:prstGeom prst="rect">
            <a:avLst/>
          </a:prstGeom>
          <a:ln>
            <a:noFill/>
          </a:ln>
        </p:spPr>
      </p:pic>
      <p:pic>
        <p:nvPicPr>
          <p:cNvPr id="103" name="Picture 8" descr=""/>
          <p:cNvPicPr/>
          <p:nvPr/>
        </p:nvPicPr>
        <p:blipFill>
          <a:blip r:embed="rId4"/>
          <a:stretch/>
        </p:blipFill>
        <p:spPr>
          <a:xfrm>
            <a:off x="7273800" y="1975680"/>
            <a:ext cx="3465360" cy="4893480"/>
          </a:xfrm>
          <a:prstGeom prst="rect">
            <a:avLst/>
          </a:prstGeom>
          <a:ln>
            <a:noFill/>
          </a:ln>
        </p:spPr>
      </p:pic>
      <p:sp>
        <p:nvSpPr>
          <p:cNvPr id="104" name="CustomShape 3"/>
          <p:cNvSpPr/>
          <p:nvPr/>
        </p:nvSpPr>
        <p:spPr>
          <a:xfrm>
            <a:off x="144720" y="1024560"/>
            <a:ext cx="5950800" cy="4350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/>
          <a:p>
            <a:pPr marL="228600" indent="-228240">
              <a:lnSpc>
                <a:spcPct val="9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time-series clustering of SSB/B</a:t>
            </a:r>
            <a:r>
              <a:rPr b="0" lang="en-US" sz="2000" spc="-1" strike="noStrike" baseline="-25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MSY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240">
              <a:lnSpc>
                <a:spcPct val="9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clusters at ~0/1/2/3 B</a:t>
            </a:r>
            <a:r>
              <a:rPr b="0" lang="en-US" sz="2000" spc="-1" strike="noStrike" baseline="-25000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MSY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240">
              <a:lnSpc>
                <a:spcPct val="9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stocks with </a:t>
            </a:r>
            <a:r>
              <a:rPr b="0" i="1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0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≥0.38 always collapsed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>
                <p:childTnLst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0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35" end="6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>
                                            <p:txEl>
                                              <p:pRg st="61" end="9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0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nodeType="click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nodeType="clickEffect" fill="hold" presetClass="exit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nodeType="withEffect" fill="hold" presetClass="entr" presetID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>
                                            <p:txEl>
                                              <p:pRg st="27" end="4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paper submitted to ICES Journal of Marine Science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5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issues raised (I):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457200" indent="-456840">
              <a:lnSpc>
                <a:spcPct val="150000"/>
              </a:lnSpc>
              <a:buClr>
                <a:srgbClr val="0c142a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constant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=0.75, should be species specific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457200" indent="-456840">
              <a:lnSpc>
                <a:spcPct val="150000"/>
              </a:lnSpc>
              <a:buClr>
                <a:srgbClr val="0c142a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result counter-intuitive, higher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stocks have higher risks &amp; lower SSB/B</a:t>
            </a:r>
            <a:r>
              <a:rPr b="0" lang="en-US" sz="2400" spc="-1" strike="noStrike" baseline="-25000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MSY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, F/F</a:t>
            </a:r>
            <a:r>
              <a:rPr b="0" lang="en-US" sz="2400" spc="-1" strike="noStrike" baseline="-25000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MSY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, catch/MSY &amp; no discussion about that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5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timing>
    <p:tnLst>
      <p:par>
        <p:cTn id="49" dur="indefinite" restart="never" nodeType="tmRoot">
          <p:childTnLst>
            <p:seq>
              <p:cTn id="5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1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5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issues raised (I):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457200" indent="-456840">
              <a:lnSpc>
                <a:spcPct val="150000"/>
              </a:lnSpc>
              <a:buClr>
                <a:srgbClr val="eaf1f4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eaf1f4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constant steepness </a:t>
            </a:r>
            <a:r>
              <a:rPr b="0" i="1" lang="en-US" sz="2400" spc="-1" strike="noStrike">
                <a:solidFill>
                  <a:srgbClr val="eaf1f4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eaf1f4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=0.75, should be species specific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457200" indent="-456840">
              <a:lnSpc>
                <a:spcPct val="150000"/>
              </a:lnSpc>
              <a:buClr>
                <a:srgbClr val="0c142a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result counter-intuitive, higher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k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 stocks have higher risks &amp; lower SSB/B</a:t>
            </a:r>
            <a:r>
              <a:rPr b="0" lang="en-US" sz="2400" spc="-1" strike="noStrike" baseline="-25000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MSY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, F/F</a:t>
            </a:r>
            <a:r>
              <a:rPr b="0" lang="en-US" sz="2400" spc="-1" strike="noStrike" baseline="-25000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MSY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, catch/MSY &amp; no discussion about that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MSE results emergent properties of interaction OM vs MP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this in the reason for running an MSE… 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the paper is about linking performance to life-history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timing>
    <p:tnLst>
      <p:par>
        <p:cTn id="51" dur="indefinite" restart="never" nodeType="tmRoot">
          <p:childTnLst>
            <p:seq>
              <p:cTn id="5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1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10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5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issues raised (I):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457200" indent="-456840">
              <a:lnSpc>
                <a:spcPct val="150000"/>
              </a:lnSpc>
              <a:buClr>
                <a:srgbClr val="0c142a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constant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=0.75, should be species specific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more scenarios: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higher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=0.9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higher recruitment uncertainty, double sd=0.3 to sd=0.6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</p:spTree>
  </p:cSld>
  <p:timing>
    <p:tnLst>
      <p:par>
        <p:cTn id="53" dur="indefinite" restart="never" nodeType="tmRoot">
          <p:childTnLst>
            <p:seq>
              <p:cTn id="5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1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12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5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issues raised: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457200" indent="-456840">
              <a:lnSpc>
                <a:spcPct val="150000"/>
              </a:lnSpc>
              <a:buClr>
                <a:srgbClr val="0c142a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constant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=0.75, should be species specific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more scenarios: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higher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=0.9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higher recruitment uncertainty, double sd=0.3 to sd=0.6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pic>
        <p:nvPicPr>
          <p:cNvPr id="113" name="Picture 4" descr=""/>
          <p:cNvPicPr/>
          <p:nvPr/>
        </p:nvPicPr>
        <p:blipFill>
          <a:blip r:embed="rId1"/>
          <a:stretch/>
        </p:blipFill>
        <p:spPr>
          <a:xfrm>
            <a:off x="1522800" y="0"/>
            <a:ext cx="914616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5" dur="indefinite" restart="never" nodeType="tmRoot">
          <p:childTnLst>
            <p:seq>
              <p:cTn id="5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extShape 1"/>
          <p:cNvSpPr txBox="1"/>
          <p:nvPr/>
        </p:nvSpPr>
        <p:spPr>
          <a:xfrm>
            <a:off x="144720" y="108720"/>
            <a:ext cx="11941200" cy="7059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pPr>
              <a:lnSpc>
                <a:spcPct val="100000"/>
              </a:lnSpc>
            </a:pPr>
            <a:r>
              <a:rPr b="1" lang="en-US" sz="2400" spc="-1" strike="noStrike">
                <a:solidFill>
                  <a:srgbClr val="0094c9"/>
                </a:solidFill>
                <a:uFill>
                  <a:solidFill>
                    <a:srgbClr val="ffffff"/>
                  </a:solidFill>
                </a:uFill>
                <a:latin typeface="Open Sans Extrabold"/>
              </a:rPr>
              <a:t>response 1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sp>
        <p:nvSpPr>
          <p:cNvPr id="115" name="TextShape 2"/>
          <p:cNvSpPr txBox="1"/>
          <p:nvPr/>
        </p:nvSpPr>
        <p:spPr>
          <a:xfrm>
            <a:off x="144720" y="1024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228600" indent="-228240">
              <a:lnSpc>
                <a:spcPct val="150000"/>
              </a:lnSpc>
              <a:buClr>
                <a:srgbClr val="04274c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4274c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issues raised: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marL="457200" indent="-456840">
              <a:lnSpc>
                <a:spcPct val="150000"/>
              </a:lnSpc>
              <a:buClr>
                <a:srgbClr val="0c142a"/>
              </a:buClr>
              <a:buFont typeface="Open Sans Extrabold"/>
              <a:buAutoNum type="arabicPeriod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constant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=0.75, should be species specific</a:t>
            </a: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1" marL="6858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more scenarios: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higher steepness </a:t>
            </a:r>
            <a:r>
              <a:rPr b="0" i="1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</a:t>
            </a: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=0.9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 lvl="2" marL="1143000" indent="-228240">
              <a:lnSpc>
                <a:spcPct val="150000"/>
              </a:lnSpc>
              <a:buClr>
                <a:srgbClr val="0c142a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c142a"/>
                </a:solidFill>
                <a:uFill>
                  <a:solidFill>
                    <a:srgbClr val="ffffff"/>
                  </a:solidFill>
                </a:uFill>
                <a:latin typeface="Open Sans"/>
              </a:rPr>
              <a:t>higher recruitment uncertainty, double sd=0.3 to sd=0.6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  <a:p>
            <a:pPr>
              <a:lnSpc>
                <a:spcPct val="100000"/>
              </a:lnSpc>
            </a:pPr>
            <a:endParaRPr b="0" lang="en-US" sz="2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Open Sans"/>
            </a:endParaRPr>
          </a:p>
        </p:txBody>
      </p:sp>
      <p:pic>
        <p:nvPicPr>
          <p:cNvPr id="116" name="Picture 5" descr=""/>
          <p:cNvPicPr/>
          <p:nvPr/>
        </p:nvPicPr>
        <p:blipFill>
          <a:blip r:embed="rId1"/>
          <a:stretch/>
        </p:blipFill>
        <p:spPr>
          <a:xfrm>
            <a:off x="1522800" y="0"/>
            <a:ext cx="9146160" cy="68576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7" dur="indefinite" restart="never" nodeType="tmRoot">
          <p:childTnLst>
            <p:seq>
              <p:cTn id="5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19225</TotalTime>
  <Application>LibreOffice/5.1.6.2$Linux_X86_64 LibreOffice_project/10m0$Build-2</Application>
  <Words>1146</Words>
  <Paragraphs>288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2015-05-29T10:55:37Z</dcterms:created>
  <dc:creator>Georgia Bayliss-Brown (Cefas)</dc:creator>
  <dc:description/>
  <dc:language>en-US</dc:language>
  <cp:lastModifiedBy>Simon Fischer (Cefas)</cp:lastModifiedBy>
  <dcterms:modified xsi:type="dcterms:W3CDTF">2019-09-28T16:38:24Z</dcterms:modified>
  <cp:revision>228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ContentTypeId">
    <vt:lpwstr>0x0101008C8C950A192AED41BF7CE4D2DEBBAB2E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MSIP_Label_a0c2ddd0-afbf-49e4-8b02-da81def1ba6b_ActionId">
    <vt:lpwstr>448358ba-c374-4972-9faa-2ddc369469cc</vt:lpwstr>
  </property>
  <property fmtid="{D5CDD505-2E9C-101B-9397-08002B2CF9AE}" pid="9" name="MSIP_Label_a0c2ddd0-afbf-49e4-8b02-da81def1ba6b_Application">
    <vt:lpwstr>Microsoft Azure Information Protection</vt:lpwstr>
  </property>
  <property fmtid="{D5CDD505-2E9C-101B-9397-08002B2CF9AE}" pid="10" name="MSIP_Label_a0c2ddd0-afbf-49e4-8b02-da81def1ba6b_Enabled">
    <vt:lpwstr>True</vt:lpwstr>
  </property>
  <property fmtid="{D5CDD505-2E9C-101B-9397-08002B2CF9AE}" pid="11" name="MSIP_Label_a0c2ddd0-afbf-49e4-8b02-da81def1ba6b_Extended_MSFT_Method">
    <vt:lpwstr>Automatic</vt:lpwstr>
  </property>
  <property fmtid="{D5CDD505-2E9C-101B-9397-08002B2CF9AE}" pid="12" name="MSIP_Label_a0c2ddd0-afbf-49e4-8b02-da81def1ba6b_Name">
    <vt:lpwstr>Official</vt:lpwstr>
  </property>
  <property fmtid="{D5CDD505-2E9C-101B-9397-08002B2CF9AE}" pid="13" name="MSIP_Label_a0c2ddd0-afbf-49e4-8b02-da81def1ba6b_Owner">
    <vt:lpwstr>simon.fischer@cefas.co.uk</vt:lpwstr>
  </property>
  <property fmtid="{D5CDD505-2E9C-101B-9397-08002B2CF9AE}" pid="14" name="MSIP_Label_a0c2ddd0-afbf-49e4-8b02-da81def1ba6b_SetDate">
    <vt:lpwstr>2019-09-28T16:38:23.6365091Z</vt:lpwstr>
  </property>
  <property fmtid="{D5CDD505-2E9C-101B-9397-08002B2CF9AE}" pid="15" name="MSIP_Label_a0c2ddd0-afbf-49e4-8b02-da81def1ba6b_SiteId">
    <vt:lpwstr>eeea3199-afa0-41eb-bbf2-f6e42c3da7cf</vt:lpwstr>
  </property>
  <property fmtid="{D5CDD505-2E9C-101B-9397-08002B2CF9AE}" pid="16" name="Notes">
    <vt:i4>0</vt:i4>
  </property>
  <property fmtid="{D5CDD505-2E9C-101B-9397-08002B2CF9AE}" pid="17" name="PresentationFormat">
    <vt:lpwstr>Widescreen</vt:lpwstr>
  </property>
  <property fmtid="{D5CDD505-2E9C-101B-9397-08002B2CF9AE}" pid="18" name="ScaleCrop">
    <vt:bool>0</vt:bool>
  </property>
  <property fmtid="{D5CDD505-2E9C-101B-9397-08002B2CF9AE}" pid="19" name="Sensitivity">
    <vt:lpwstr>Official</vt:lpwstr>
  </property>
  <property fmtid="{D5CDD505-2E9C-101B-9397-08002B2CF9AE}" pid="20" name="ShareDoc">
    <vt:bool>0</vt:bool>
  </property>
  <property fmtid="{D5CDD505-2E9C-101B-9397-08002B2CF9AE}" pid="21" name="Slides">
    <vt:i4>20</vt:i4>
  </property>
</Properties>
</file>